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7772400" cy="100584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Now" panose="020B0604020202020204" charset="0"/>
      <p:regular r:id="rId7"/>
    </p:embeddedFont>
    <p:embeddedFont>
      <p:font typeface="Now Bold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442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156" y="1230720"/>
            <a:ext cx="7357003" cy="6706690"/>
            <a:chOff x="0" y="0"/>
            <a:chExt cx="2564533" cy="23378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4533" cy="2337844"/>
            </a:xfrm>
            <a:custGeom>
              <a:avLst/>
              <a:gdLst/>
              <a:ahLst/>
              <a:cxnLst/>
              <a:rect l="l" t="t" r="r" b="b"/>
              <a:pathLst>
                <a:path w="2564533" h="2337844">
                  <a:moveTo>
                    <a:pt x="0" y="0"/>
                  </a:moveTo>
                  <a:lnTo>
                    <a:pt x="2564533" y="0"/>
                  </a:lnTo>
                  <a:lnTo>
                    <a:pt x="2564533" y="2337844"/>
                  </a:lnTo>
                  <a:lnTo>
                    <a:pt x="0" y="2337844"/>
                  </a:lnTo>
                  <a:close/>
                </a:path>
              </a:pathLst>
            </a:custGeom>
            <a:solidFill>
              <a:srgbClr val="EB9A60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203529"/>
            <a:ext cx="4042064" cy="7854871"/>
            <a:chOff x="0" y="0"/>
            <a:chExt cx="1408998" cy="273808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08998" cy="2738082"/>
            </a:xfrm>
            <a:custGeom>
              <a:avLst/>
              <a:gdLst/>
              <a:ahLst/>
              <a:cxnLst/>
              <a:rect l="l" t="t" r="r" b="b"/>
              <a:pathLst>
                <a:path w="1408998" h="2738082">
                  <a:moveTo>
                    <a:pt x="0" y="0"/>
                  </a:moveTo>
                  <a:lnTo>
                    <a:pt x="1408998" y="0"/>
                  </a:lnTo>
                  <a:lnTo>
                    <a:pt x="1408998" y="2738082"/>
                  </a:lnTo>
                  <a:lnTo>
                    <a:pt x="0" y="2738082"/>
                  </a:lnTo>
                  <a:close/>
                </a:path>
              </a:pathLst>
            </a:custGeom>
            <a:solidFill>
              <a:srgbClr val="B7DEE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7156" y="2290936"/>
            <a:ext cx="3755221" cy="2812748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084625" y="3712771"/>
            <a:ext cx="632983" cy="821087"/>
            <a:chOff x="0" y="0"/>
            <a:chExt cx="843978" cy="1094782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843978" cy="1094782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20611" y="207611"/>
              <a:ext cx="402756" cy="339780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211278" y="132053"/>
            <a:ext cx="7157389" cy="105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93570"/>
                </a:solidFill>
                <a:latin typeface="Now Bold"/>
              </a:rPr>
              <a:t>Professional Identity Transformation: An art museum-based elective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4715" y="1347188"/>
            <a:ext cx="6850513" cy="69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dirty="0">
                <a:solidFill>
                  <a:srgbClr val="EFE5DB"/>
                </a:solidFill>
                <a:latin typeface="Now Bold"/>
              </a:rPr>
              <a:t>Explore what it means to be human, to be a physician, and to lead a good life, for yourself and your patients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58599" y="3690768"/>
            <a:ext cx="3375560" cy="1675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0"/>
              </a:lnSpc>
            </a:pPr>
            <a:r>
              <a:rPr lang="en-US" sz="1600" dirty="0">
                <a:solidFill>
                  <a:srgbClr val="093570"/>
                </a:solidFill>
                <a:latin typeface="Now"/>
              </a:rPr>
              <a:t>            </a:t>
            </a:r>
            <a:r>
              <a:rPr lang="en-US" sz="1600" dirty="0">
                <a:solidFill>
                  <a:srgbClr val="EFE5DB"/>
                </a:solidFill>
                <a:latin typeface="Now"/>
              </a:rPr>
              <a:t> </a:t>
            </a:r>
            <a:r>
              <a:rPr lang="en-US" sz="1400" dirty="0">
                <a:solidFill>
                  <a:srgbClr val="EFE5DB"/>
                </a:solidFill>
                <a:latin typeface="Now"/>
              </a:rPr>
              <a:t>the Baltimore Museum    </a:t>
            </a:r>
          </a:p>
          <a:p>
            <a:pPr>
              <a:lnSpc>
                <a:spcPts val="2240"/>
              </a:lnSpc>
            </a:pPr>
            <a:r>
              <a:rPr lang="en-US" sz="1400" dirty="0">
                <a:solidFill>
                  <a:srgbClr val="EFE5DB"/>
                </a:solidFill>
                <a:latin typeface="Now"/>
              </a:rPr>
              <a:t>               of Art, American  Visionary</a:t>
            </a:r>
          </a:p>
          <a:p>
            <a:pPr>
              <a:lnSpc>
                <a:spcPts val="2240"/>
              </a:lnSpc>
            </a:pPr>
            <a:r>
              <a:rPr lang="en-US" sz="1400" dirty="0">
                <a:solidFill>
                  <a:srgbClr val="EFE5DB"/>
                </a:solidFill>
                <a:latin typeface="Now"/>
              </a:rPr>
              <a:t>               Art Museum, Walters Art Museum, Evergreen Museum and Library, Homewood Museum, and other community locations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35511" y="2163184"/>
            <a:ext cx="3375560" cy="314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dirty="0">
                <a:solidFill>
                  <a:srgbClr val="093570"/>
                </a:solidFill>
                <a:latin typeface="Now Bold"/>
              </a:rPr>
              <a:t>Sept</a:t>
            </a:r>
            <a:r>
              <a:rPr lang="en-US" sz="1800" dirty="0">
                <a:solidFill>
                  <a:srgbClr val="093570"/>
                </a:solidFill>
                <a:latin typeface="Now Bold"/>
              </a:rPr>
              <a:t> 14th - </a:t>
            </a:r>
            <a:r>
              <a:rPr lang="en-US" dirty="0">
                <a:solidFill>
                  <a:srgbClr val="093570"/>
                </a:solidFill>
                <a:latin typeface="Now Bold"/>
              </a:rPr>
              <a:t>Oct</a:t>
            </a:r>
            <a:r>
              <a:rPr lang="en-US" sz="1800" dirty="0">
                <a:solidFill>
                  <a:srgbClr val="093570"/>
                </a:solidFill>
                <a:latin typeface="Now Bold"/>
              </a:rPr>
              <a:t> 13th, 2023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35511" y="2607678"/>
            <a:ext cx="3375560" cy="1014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EFE5DB"/>
                </a:solidFill>
                <a:latin typeface="Now"/>
              </a:rPr>
              <a:t>Directed by Dr. Meg Chisolm, this full-time course includes 17 in-person sessions co-led by medical and museum educators at: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135511" y="5495783"/>
            <a:ext cx="3375560" cy="549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0"/>
              </a:lnSpc>
            </a:pPr>
            <a:r>
              <a:rPr lang="en-US" sz="1600" dirty="0">
                <a:solidFill>
                  <a:srgbClr val="093570"/>
                </a:solidFill>
                <a:latin typeface="Now Bold"/>
              </a:rPr>
              <a:t>Enrollment is limited to 15 students!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1278" y="5341153"/>
            <a:ext cx="3176968" cy="314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093570"/>
                </a:solidFill>
                <a:latin typeface="Now Bold"/>
              </a:rPr>
              <a:t>Who can participate?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12598" y="5729891"/>
            <a:ext cx="3578694" cy="1527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093570"/>
                </a:solidFill>
                <a:latin typeface="Now"/>
              </a:rPr>
              <a:t>Any clinical year medical student is invited to enroll, although the course is designed specifically to prepare 4th year students to thrive personally and professionally during residency training and beyond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7156" y="7348058"/>
            <a:ext cx="3721099" cy="314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093570"/>
                </a:solidFill>
                <a:latin typeface="Now Bold"/>
              </a:rPr>
              <a:t>What past students have said: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7156" y="7738273"/>
            <a:ext cx="7333915" cy="758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093570"/>
                </a:solidFill>
                <a:latin typeface="Now"/>
              </a:rPr>
              <a:t>“This course has been a real highlight of </a:t>
            </a:r>
          </a:p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093570"/>
                </a:solidFill>
                <a:latin typeface="Now"/>
              </a:rPr>
              <a:t>my medical education thus far and I expect the lessons learned will help me become a more empathic and effective physician and overall person."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5435" y="8563617"/>
            <a:ext cx="7333915" cy="758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093570"/>
                </a:solidFill>
                <a:latin typeface="Now"/>
              </a:rPr>
              <a:t>“So many activities asked us to evaluate who we were, how we felt and what we wanted that it became a space to critically think about our values and whether we were living by them.”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3663" y="9401414"/>
            <a:ext cx="7333915" cy="501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093570"/>
                </a:solidFill>
                <a:latin typeface="Now"/>
              </a:rPr>
              <a:t>"I feel more hope for my future as a physician, and more confidence in my abilities to face the future."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5511" y="6120740"/>
            <a:ext cx="3233155" cy="983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EFE5DB"/>
                </a:solidFill>
                <a:latin typeface="Now"/>
              </a:rPr>
              <a:t>Please submit your elective registration through the registrar's online portal soon to be assured a spot in this course.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135511" y="7234442"/>
            <a:ext cx="3375560" cy="501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093570"/>
                </a:solidFill>
                <a:latin typeface="Now Bold"/>
              </a:rPr>
              <a:t>Questions?</a:t>
            </a:r>
            <a:r>
              <a:rPr lang="en-US" sz="1400" dirty="0">
                <a:solidFill>
                  <a:srgbClr val="093570"/>
                </a:solidFill>
                <a:latin typeface="Now"/>
              </a:rPr>
              <a:t> </a:t>
            </a:r>
            <a:r>
              <a:rPr lang="en-US" sz="1400" dirty="0">
                <a:solidFill>
                  <a:srgbClr val="EFE5DB"/>
                </a:solidFill>
                <a:latin typeface="Now"/>
              </a:rPr>
              <a:t>Contact Jessica Lewis, course coordinator,  @jlewi155@jhu.edu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270</Words>
  <Application>Microsoft Office PowerPoint</Application>
  <PresentationFormat>Custom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Arial</vt:lpstr>
      <vt:lpstr>Now Bold</vt:lpstr>
      <vt:lpstr>Now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FAME Course 2023</dc:title>
  <dc:creator>Meg Chisolm</dc:creator>
  <cp:lastModifiedBy>Jessica Lewis</cp:lastModifiedBy>
  <cp:revision>6</cp:revision>
  <dcterms:created xsi:type="dcterms:W3CDTF">2006-08-16T00:00:00Z</dcterms:created>
  <dcterms:modified xsi:type="dcterms:W3CDTF">2023-03-08T15:12:56Z</dcterms:modified>
  <dc:identifier>DAFKVoNao-Q</dc:identifier>
</cp:coreProperties>
</file>